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74" r:id="rId12"/>
    <p:sldId id="269" r:id="rId13"/>
    <p:sldId id="276" r:id="rId14"/>
    <p:sldId id="268" r:id="rId15"/>
    <p:sldId id="291" r:id="rId16"/>
    <p:sldId id="279" r:id="rId17"/>
    <p:sldId id="278" r:id="rId18"/>
    <p:sldId id="267" r:id="rId19"/>
    <p:sldId id="292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BFC25-AA76-407A-BF18-5EABFD656EA8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C782-333C-4B69-88C5-6198B697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2414799-C408-498D-B679-6EFE2B1F65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3D1243C4-7648-4312-B04B-6E707AB64D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1612EAD-3CA8-4111-B11E-D7DD10114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35F0C1-3D75-43A3-9144-F3C325023F2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A8B005E-7357-41B8-A4F0-6089B4AEF4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8961807-F1F7-4B7B-A2D5-326363FA50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F2D4DF1-4202-47D8-B9A5-F1AEB3D3B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350719-F2A9-42CE-A4D2-158CBBA43AF1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40BE-675A-4330-ADFD-462C438B4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C3B8D-9A30-4776-B64A-943614B5D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C69E0-9CC9-439A-B890-84F88204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2FA0-DDD9-43C2-9EE9-25D2F0DF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46808-98E5-44CF-959F-BB57695E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EED0-24CE-440A-86B4-D3137CF9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E81EE-CC07-4B94-857C-935572CED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83AB4-9F7D-4D9D-A469-FD932816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36D1C-8D0A-42AF-A790-91F15CF1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2D47-84DB-4C4E-97AF-2F5ABD66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1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B103E-C255-4D67-9E67-5E28C51DC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1663D-F244-452C-9D92-E5C32E003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99DF-5872-418F-BB44-8E653293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4C0ED-64B7-4AC5-B76A-3D1DD173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8B80-A308-449D-AC98-2423D2B6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EFD3-D8D7-4FCA-948D-EE3423CF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9225-75F8-48D6-9904-42D6B9361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CD51B-8258-4EF7-A012-0F38028A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9BC01-0E8E-4555-AAB3-57869A68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EBF8-5743-408A-A34E-36C4BCC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28F2-7144-46F0-AEC7-1C4A8BF7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7BE3C-61F0-4DE8-9770-FB422BADF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5836-3020-4A31-B9A6-47513979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1325A-249B-4117-9461-8C9CF150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3D27A-48D2-4A86-AB61-6735AFBB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3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056F-2F36-444F-852F-4D81C96D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83103-0BCF-4431-A620-24639BDE3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D6CFB-FEBB-4B88-8779-46037225A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776C8-13F2-4330-847F-05C1AA59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56909-2D79-404F-A6CE-67AE977C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03BE3-AB02-4FC2-903C-66CDEDB0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DB58-CAF0-4A26-86A7-D70AF518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080B8-A495-463B-BA54-43D77E6BA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6B665-64BC-40B3-9F95-8BDB34909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50F96-25F1-4855-9076-A5ADB2533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AE44E-02DD-43E2-A65B-D0870D4B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AFDA2-888B-4E3F-8218-8AF19618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5E168-68F5-4E83-97E2-CE6E466B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5B9CE-A27B-42B3-ADB0-1431359F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172B-7D84-49B9-80BC-EEE59E78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2F889-5710-4855-AB00-79BF0110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6DE99-1A4A-4B33-B735-05EE5E1C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31669-4994-4573-ACD9-14A98A82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FA35D-F364-4050-8A54-86D07925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66FB2-86F2-400C-B776-2782FBAF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DC4EC-4A03-4784-8FAC-23B6A21F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76C1-F4F0-4559-A212-097F2686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9252-7CA1-4375-A1D7-EBE71B17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55149-01C7-4527-A748-8D8DE31EB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3D587-13CF-475B-864B-B38DAB4A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D0F4-E629-4250-A971-17E0D5CF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CA575-CD65-460A-8B2E-328EA65C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0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4539-EEB6-4661-91C0-7DDC6213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B659F-9808-4E2B-ABD1-1BDA9CCDE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1D2E3-CFB5-4536-8D49-95BE91277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7851A-C696-4E3E-ADCC-349D3DE2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EFFFF-EC89-4F5D-9D5F-64115711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16D98-2D40-4F32-9F76-1C306ABF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07283-8582-4DC2-A256-11C935C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9833-48EE-45FF-83FA-AA02D6BB5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83E6F-1ED2-4692-8EF7-504EDAADC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1412-711C-4FAD-8F1D-31CA7649CCB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C50E-436E-4F26-8EC0-4B992F7E6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5EB3-079B-4D9B-919B-66F401C68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1574-C4B6-4303-83E1-A52667E8D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HAU\bai%20giang\GRADE%207\UNIT%203\Unit3_B4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DC789E8-71FC-484F-B601-38B5D7DB0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noFill/>
        </p:spPr>
        <p:txBody>
          <a:bodyPr/>
          <a:lstStyle/>
          <a:p>
            <a:pPr algn="r" eaLnBrk="1" hangingPunct="1"/>
            <a:endParaRPr lang="en-US" altLang="en-US" sz="3600" b="1" i="1">
              <a:solidFill>
                <a:srgbClr val="FF0000"/>
              </a:solidFill>
              <a:latin typeface="Baclieu" pitchFamily="2" charset="0"/>
            </a:endParaRPr>
          </a:p>
        </p:txBody>
      </p:sp>
      <p:pic>
        <p:nvPicPr>
          <p:cNvPr id="5123" name="Picture 5" descr="Picture5">
            <a:extLst>
              <a:ext uri="{FF2B5EF4-FFF2-40B4-BE49-F238E27FC236}">
                <a16:creationId xmlns:a16="http://schemas.microsoft.com/office/drawing/2014/main" id="{ACEB5E1A-E652-48B2-BEC2-932E41D5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Picture5">
            <a:extLst>
              <a:ext uri="{FF2B5EF4-FFF2-40B4-BE49-F238E27FC236}">
                <a16:creationId xmlns:a16="http://schemas.microsoft.com/office/drawing/2014/main" id="{CCD20204-A273-4162-9C99-D383E261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0">
            <a:extLst>
              <a:ext uri="{FF2B5EF4-FFF2-40B4-BE49-F238E27FC236}">
                <a16:creationId xmlns:a16="http://schemas.microsoft.com/office/drawing/2014/main" id="{16CD8101-5CF3-4775-900B-92A77763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67000"/>
            <a:ext cx="6553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Unit 3: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AT 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B. Hoa’s family (B1, B2, B3, B4)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0071786-943E-4EB5-87DA-26D04CA50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127B48F1-F889-4E15-B616-F9AD1E2C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0C32C-C077-4821-8441-2F8C310A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B2. 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C0DA8-BB0C-4F63-8A1E-1E503126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01888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600">
                <a:solidFill>
                  <a:srgbClr val="000099"/>
                </a:solidFill>
              </a:rPr>
              <a:t>Lan’s father is a doctor. He takes care of sick people. He works in a hospital.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73800-5F25-4985-BAD3-46D42B1D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7665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Char char="-"/>
              <a:defRPr/>
            </a:pPr>
            <a:r>
              <a:rPr lang="en-US" sz="3600" dirty="0" err="1">
                <a:solidFill>
                  <a:srgbClr val="000099"/>
                </a:solidFill>
              </a:rPr>
              <a:t>Lan’s</a:t>
            </a:r>
            <a:r>
              <a:rPr lang="en-US" sz="3600" dirty="0">
                <a:solidFill>
                  <a:srgbClr val="000099"/>
                </a:solidFill>
              </a:rPr>
              <a:t> mother is a teacher. She teaches in a primary school.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19168-28D2-46CC-9E88-60269325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050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0000"/>
                </a:solidFill>
              </a:rPr>
              <a:t>Recalling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641DE-432D-4C46-831B-0BA7B93D2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68888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-	Lan’s brother is a journalist. He 	writes for a Ha Noi newspaper.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95A68F28-C38A-4025-9134-F37B385DF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990000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000099"/>
                </a:solidFill>
              </a:rPr>
              <a:t>Now practice with a partner:</a:t>
            </a: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a/ Talk about Lan’s family .</a:t>
            </a:r>
          </a:p>
          <a:p>
            <a:pPr eaLnBrk="1" hangingPunct="1">
              <a:buFontTx/>
              <a:buChar char="-"/>
            </a:pPr>
            <a:r>
              <a:rPr lang="en-US" altLang="en-US" b="1" i="1">
                <a:solidFill>
                  <a:srgbClr val="990000"/>
                </a:solidFill>
              </a:rPr>
              <a:t>What does her father do?</a:t>
            </a:r>
          </a:p>
          <a:p>
            <a:pPr eaLnBrk="1" hangingPunct="1">
              <a:buFontTx/>
              <a:buChar char="-"/>
            </a:pPr>
            <a:r>
              <a:rPr lang="en-US" altLang="en-US" b="1" i="1">
                <a:solidFill>
                  <a:srgbClr val="990000"/>
                </a:solidFill>
              </a:rPr>
              <a:t>Where does he work ?</a:t>
            </a:r>
          </a:p>
          <a:p>
            <a:pPr eaLnBrk="1" hangingPunct="1">
              <a:buFontTx/>
              <a:buNone/>
            </a:pPr>
            <a:endParaRPr lang="en-US" altLang="en-US" b="1" i="1">
              <a:solidFill>
                <a:srgbClr val="990000"/>
              </a:solidFill>
            </a:endParaRPr>
          </a:p>
          <a:p>
            <a:pPr eaLnBrk="1" hangingPunct="1">
              <a:buFontTx/>
              <a:buChar char="-"/>
            </a:pPr>
            <a:endParaRPr lang="en-US" altLang="en-US" b="1" i="1">
              <a:solidFill>
                <a:srgbClr val="990000"/>
              </a:solidFill>
            </a:endParaRPr>
          </a:p>
          <a:p>
            <a:pPr eaLnBrk="1" hangingPunct="1">
              <a:buFontTx/>
              <a:buNone/>
            </a:pPr>
            <a:endParaRPr lang="en-US" altLang="en-US" b="1" i="1">
              <a:solidFill>
                <a:srgbClr val="990000"/>
              </a:solidFill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D741B011-8DC4-4635-BC8C-1B861C4FD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870700" cy="11430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800" b="1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800" b="1">
                <a:solidFill>
                  <a:srgbClr val="990000"/>
                </a:solidFill>
                <a:latin typeface=".VnCooper" pitchFamily="34" charset="0"/>
              </a:rPr>
              <a:t>B. Hoa’s family (B1, B2, B3, B4)</a:t>
            </a:r>
            <a:endParaRPr lang="en-US" altLang="en-US" sz="2800" b="1" i="1">
              <a:solidFill>
                <a:srgbClr val="990000"/>
              </a:solidFill>
              <a:latin typeface=".VnCooper" pitchFamily="34" charset="0"/>
            </a:endParaRPr>
          </a:p>
        </p:txBody>
      </p:sp>
      <p:pic>
        <p:nvPicPr>
          <p:cNvPr id="25605" name="Picture 1" descr="DSC00244.JPG">
            <a:extLst>
              <a:ext uri="{FF2B5EF4-FFF2-40B4-BE49-F238E27FC236}">
                <a16:creationId xmlns:a16="http://schemas.microsoft.com/office/drawing/2014/main" id="{F9D5DD4D-0EA9-4305-A817-17E0AF817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14800"/>
            <a:ext cx="2590800" cy="2590800"/>
          </a:xfrm>
          <a:prstGeom prst="rect">
            <a:avLst/>
          </a:prstGeom>
          <a:noFill/>
          <a:ln w="57150" cmpd="thickThin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31B183AD-DC35-47D2-BBC0-38CF6C16A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                      </a:t>
            </a:r>
            <a:endParaRPr lang="en-US" altLang="en-US">
              <a:solidFill>
                <a:srgbClr val="FF0000"/>
              </a:solidFill>
              <a:latin typeface=".VnCooper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/>
              <a:t>  </a:t>
            </a:r>
            <a:endParaRPr lang="en-US" altLang="en-US" b="1" i="1">
              <a:solidFill>
                <a:srgbClr val="000099"/>
              </a:solidFill>
              <a:latin typeface="Baclieu" pitchFamily="2" charset="0"/>
            </a:endParaRP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5" descr="Picture5">
            <a:extLst>
              <a:ext uri="{FF2B5EF4-FFF2-40B4-BE49-F238E27FC236}">
                <a16:creationId xmlns:a16="http://schemas.microsoft.com/office/drawing/2014/main" id="{5FE6EEBF-B8D0-483B-9BDF-9CCC3CE3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Picture5">
            <a:extLst>
              <a:ext uri="{FF2B5EF4-FFF2-40B4-BE49-F238E27FC236}">
                <a16:creationId xmlns:a16="http://schemas.microsoft.com/office/drawing/2014/main" id="{466C9222-E20D-4F75-BC74-FD230870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9">
            <a:extLst>
              <a:ext uri="{FF2B5EF4-FFF2-40B4-BE49-F238E27FC236}">
                <a16:creationId xmlns:a16="http://schemas.microsoft.com/office/drawing/2014/main" id="{A2A65535-7EDB-40BC-947C-D0D239FF551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286000"/>
            <a:ext cx="4572000" cy="3886200"/>
            <a:chOff x="0" y="-19"/>
            <a:chExt cx="5760" cy="4377"/>
          </a:xfrm>
        </p:grpSpPr>
        <p:pic>
          <p:nvPicPr>
            <p:cNvPr id="17418" name="Picture 10" descr="flower[1][1][1][1]">
              <a:extLst>
                <a:ext uri="{FF2B5EF4-FFF2-40B4-BE49-F238E27FC236}">
                  <a16:creationId xmlns:a16="http://schemas.microsoft.com/office/drawing/2014/main" id="{4CDB8919-EE90-4DA7-8674-51D45BC423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1" descr="flower[1][1][1][1]">
              <a:extLst>
                <a:ext uri="{FF2B5EF4-FFF2-40B4-BE49-F238E27FC236}">
                  <a16:creationId xmlns:a16="http://schemas.microsoft.com/office/drawing/2014/main" id="{DA371B3B-2D2F-433D-BF43-34DE6F78AD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flower[1][1][1][1]">
              <a:extLst>
                <a:ext uri="{FF2B5EF4-FFF2-40B4-BE49-F238E27FC236}">
                  <a16:creationId xmlns:a16="http://schemas.microsoft.com/office/drawing/2014/main" id="{963A64EF-C872-47FC-A92D-EC27244F2A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3" descr="flower[1][1][1][1]">
              <a:extLst>
                <a:ext uri="{FF2B5EF4-FFF2-40B4-BE49-F238E27FC236}">
                  <a16:creationId xmlns:a16="http://schemas.microsoft.com/office/drawing/2014/main" id="{0CFFE06D-265C-462C-82A1-07469795A3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4" name="Picture 14" descr="dongho">
            <a:extLst>
              <a:ext uri="{FF2B5EF4-FFF2-40B4-BE49-F238E27FC236}">
                <a16:creationId xmlns:a16="http://schemas.microsoft.com/office/drawing/2014/main" id="{7332C09D-0787-408F-9554-2E0D401EF5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1176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5">
            <a:extLst>
              <a:ext uri="{FF2B5EF4-FFF2-40B4-BE49-F238E27FC236}">
                <a16:creationId xmlns:a16="http://schemas.microsoft.com/office/drawing/2014/main" id="{CE873FB9-7937-4385-B48C-662A7D25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24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altLang="en-US" sz="2400" b="1" i="1" dirty="0">
              <a:solidFill>
                <a:srgbClr val="990000"/>
              </a:solidFill>
              <a:latin typeface=".VnCooper" pitchFamily="34" charset="0"/>
            </a:endParaRPr>
          </a:p>
        </p:txBody>
      </p:sp>
      <p:pic>
        <p:nvPicPr>
          <p:cNvPr id="15376" name="Picture 1" descr="DSC00245.JPG">
            <a:extLst>
              <a:ext uri="{FF2B5EF4-FFF2-40B4-BE49-F238E27FC236}">
                <a16:creationId xmlns:a16="http://schemas.microsoft.com/office/drawing/2014/main" id="{95873DE3-A65B-4485-91F8-9274495C9F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4114800" cy="320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Rectangle 17">
            <a:extLst>
              <a:ext uri="{FF2B5EF4-FFF2-40B4-BE49-F238E27FC236}">
                <a16:creationId xmlns:a16="http://schemas.microsoft.com/office/drawing/2014/main" id="{510D9741-50C6-44CF-B5E8-C4B68141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1"/>
            <a:ext cx="4419600" cy="17446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99"/>
                </a:solidFill>
              </a:rPr>
              <a:t>- What does her mother do?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99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99"/>
                </a:solidFill>
              </a:rPr>
              <a:t> - Where does she work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6D384BF-000B-4CAA-AF10-AF7585F19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                      </a:t>
            </a:r>
            <a:endParaRPr lang="en-US" altLang="en-US">
              <a:solidFill>
                <a:srgbClr val="FF0000"/>
              </a:solidFill>
              <a:latin typeface=".VnCooper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/>
              <a:t>  </a:t>
            </a:r>
            <a:endParaRPr lang="en-US" altLang="en-US" b="1" i="1">
              <a:solidFill>
                <a:srgbClr val="000099"/>
              </a:solidFill>
              <a:latin typeface="Baclieu" pitchFamily="2" charset="0"/>
            </a:endParaRP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8435" name="Picture 3" descr="Picture5">
            <a:extLst>
              <a:ext uri="{FF2B5EF4-FFF2-40B4-BE49-F238E27FC236}">
                <a16:creationId xmlns:a16="http://schemas.microsoft.com/office/drawing/2014/main" id="{5BE2A555-E602-4EC8-8173-42E60944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Picture5">
            <a:extLst>
              <a:ext uri="{FF2B5EF4-FFF2-40B4-BE49-F238E27FC236}">
                <a16:creationId xmlns:a16="http://schemas.microsoft.com/office/drawing/2014/main" id="{A5625C40-5D4C-4B55-8B23-E3DA519E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5">
            <a:extLst>
              <a:ext uri="{FF2B5EF4-FFF2-40B4-BE49-F238E27FC236}">
                <a16:creationId xmlns:a16="http://schemas.microsoft.com/office/drawing/2014/main" id="{A77A57FB-F965-4504-A291-14229F4DDE4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286000"/>
            <a:ext cx="4572000" cy="3886200"/>
            <a:chOff x="0" y="-19"/>
            <a:chExt cx="5760" cy="4377"/>
          </a:xfrm>
        </p:grpSpPr>
        <p:pic>
          <p:nvPicPr>
            <p:cNvPr id="18442" name="Picture 6" descr="flower[1][1][1][1]">
              <a:extLst>
                <a:ext uri="{FF2B5EF4-FFF2-40B4-BE49-F238E27FC236}">
                  <a16:creationId xmlns:a16="http://schemas.microsoft.com/office/drawing/2014/main" id="{3887D894-8980-4020-A210-C677358979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7" descr="flower[1][1][1][1]">
              <a:extLst>
                <a:ext uri="{FF2B5EF4-FFF2-40B4-BE49-F238E27FC236}">
                  <a16:creationId xmlns:a16="http://schemas.microsoft.com/office/drawing/2014/main" id="{56525C27-476E-418B-9205-94A0CD3772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8" descr="flower[1][1][1][1]">
              <a:extLst>
                <a:ext uri="{FF2B5EF4-FFF2-40B4-BE49-F238E27FC236}">
                  <a16:creationId xmlns:a16="http://schemas.microsoft.com/office/drawing/2014/main" id="{30C75D8C-1418-4EDB-AD5A-84906B763D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9" descr="flower[1][1][1][1]">
              <a:extLst>
                <a:ext uri="{FF2B5EF4-FFF2-40B4-BE49-F238E27FC236}">
                  <a16:creationId xmlns:a16="http://schemas.microsoft.com/office/drawing/2014/main" id="{841CCEEA-F2D0-4DCC-ADB5-FCADDCCD77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10" descr="dongho">
            <a:extLst>
              <a:ext uri="{FF2B5EF4-FFF2-40B4-BE49-F238E27FC236}">
                <a16:creationId xmlns:a16="http://schemas.microsoft.com/office/drawing/2014/main" id="{3308C0A4-7562-41B6-9FA7-1694FFBC4C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1176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1">
            <a:extLst>
              <a:ext uri="{FF2B5EF4-FFF2-40B4-BE49-F238E27FC236}">
                <a16:creationId xmlns:a16="http://schemas.microsoft.com/office/drawing/2014/main" id="{7944FCC3-9E46-4287-8FC4-A43C9933F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24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altLang="en-US" sz="2400" b="1" i="1" dirty="0">
              <a:solidFill>
                <a:srgbClr val="990000"/>
              </a:solidFill>
              <a:latin typeface=".VnCooper" pitchFamily="34" charset="0"/>
            </a:endParaRP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36F7B26D-E891-4DFA-B384-D69B92A10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4572000" cy="17922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99"/>
                </a:solidFill>
              </a:rPr>
              <a:t>- What does her brother  do?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99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99"/>
                </a:solidFill>
              </a:rPr>
              <a:t>- Where does he work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i="1">
              <a:solidFill>
                <a:srgbClr val="000099"/>
              </a:solidFill>
            </a:endParaRPr>
          </a:p>
        </p:txBody>
      </p:sp>
      <p:pic>
        <p:nvPicPr>
          <p:cNvPr id="38926" name="Picture 1" descr="DSC00246.JPG">
            <a:extLst>
              <a:ext uri="{FF2B5EF4-FFF2-40B4-BE49-F238E27FC236}">
                <a16:creationId xmlns:a16="http://schemas.microsoft.com/office/drawing/2014/main" id="{4DA154E1-A2B8-4FCB-B0F4-5C0066E47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3962400" cy="3200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164DFA0F-2F55-42BE-ACA4-65A4BEAB9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            </a:t>
            </a:r>
            <a:r>
              <a:rPr lang="en-US" altLang="en-US" sz="2000">
                <a:solidFill>
                  <a:srgbClr val="990000"/>
                </a:solidFill>
                <a:latin typeface="Blackoak Std" pitchFamily="50" charset="0"/>
              </a:rPr>
              <a:t>About you :</a:t>
            </a:r>
          </a:p>
          <a:p>
            <a:pPr eaLnBrk="1" hangingPunct="1">
              <a:buFontTx/>
              <a:buNone/>
            </a:pPr>
            <a:r>
              <a:rPr lang="en-US" altLang="en-US"/>
              <a:t>   </a:t>
            </a:r>
            <a:r>
              <a:rPr lang="en-US" altLang="en-US" b="1" i="1">
                <a:solidFill>
                  <a:srgbClr val="000099"/>
                </a:solidFill>
              </a:rPr>
              <a:t>b/ Talk about your family :</a:t>
            </a: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    - What does </a:t>
            </a:r>
            <a:r>
              <a:rPr lang="en-US" altLang="en-US" b="1" i="1" u="sng">
                <a:solidFill>
                  <a:srgbClr val="FF0000"/>
                </a:solidFill>
              </a:rPr>
              <a:t>he/ </a:t>
            </a:r>
            <a:r>
              <a:rPr lang="en-US" altLang="en-US" b="1" i="1" u="sng">
                <a:solidFill>
                  <a:srgbClr val="000099"/>
                </a:solidFill>
              </a:rPr>
              <a:t>she</a:t>
            </a:r>
            <a:r>
              <a:rPr lang="en-US" altLang="en-US" b="1" i="1">
                <a:solidFill>
                  <a:srgbClr val="FF0000"/>
                </a:solidFill>
              </a:rPr>
              <a:t> do ?</a:t>
            </a:r>
          </a:p>
          <a:p>
            <a:pPr eaLnBrk="1" hangingPunct="1">
              <a:buFontTx/>
              <a:buNone/>
            </a:pPr>
            <a:r>
              <a:rPr lang="en-US" altLang="en-US" b="1" i="1">
                <a:solidFill>
                  <a:srgbClr val="FF0000"/>
                </a:solidFill>
              </a:rPr>
              <a:t>    - Where does your </a:t>
            </a:r>
            <a:r>
              <a:rPr lang="en-US" altLang="en-US" b="1" i="1" u="sng">
                <a:solidFill>
                  <a:srgbClr val="FF0000"/>
                </a:solidFill>
              </a:rPr>
              <a:t>father / </a:t>
            </a:r>
            <a:r>
              <a:rPr lang="en-US" altLang="en-US" b="1" i="1" u="sng">
                <a:solidFill>
                  <a:srgbClr val="000099"/>
                </a:solidFill>
              </a:rPr>
              <a:t>mother</a:t>
            </a:r>
            <a:r>
              <a:rPr lang="en-US" altLang="en-US" b="1" i="1" u="sng">
                <a:solidFill>
                  <a:srgbClr val="FF0000"/>
                </a:solidFill>
              </a:rPr>
              <a:t>/ </a:t>
            </a:r>
            <a:r>
              <a:rPr lang="en-US" altLang="en-US" b="1" i="1" u="sng">
                <a:solidFill>
                  <a:srgbClr val="003300"/>
                </a:solidFill>
              </a:rPr>
              <a:t>brother </a:t>
            </a:r>
            <a:r>
              <a:rPr lang="en-US" altLang="en-US" b="1" i="1" u="sng">
                <a:solidFill>
                  <a:srgbClr val="FF0000"/>
                </a:solidFill>
              </a:rPr>
              <a:t>/ </a:t>
            </a:r>
            <a:r>
              <a:rPr lang="en-US" altLang="en-US" b="1" i="1" u="sng"/>
              <a:t>sister </a:t>
            </a:r>
            <a:r>
              <a:rPr lang="en-US" altLang="en-US" b="1" i="1">
                <a:solidFill>
                  <a:srgbClr val="FF0000"/>
                </a:solidFill>
              </a:rPr>
              <a:t>work ?</a:t>
            </a:r>
          </a:p>
        </p:txBody>
      </p:sp>
      <p:pic>
        <p:nvPicPr>
          <p:cNvPr id="19459" name="Picture 5" descr="Picture5">
            <a:extLst>
              <a:ext uri="{FF2B5EF4-FFF2-40B4-BE49-F238E27FC236}">
                <a16:creationId xmlns:a16="http://schemas.microsoft.com/office/drawing/2014/main" id="{E4CAC47A-EBC1-4373-A243-B54A6F03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Picture5">
            <a:extLst>
              <a:ext uri="{FF2B5EF4-FFF2-40B4-BE49-F238E27FC236}">
                <a16:creationId xmlns:a16="http://schemas.microsoft.com/office/drawing/2014/main" id="{89B96236-559B-4691-B02B-3EC398C26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4" descr="dongho">
            <a:extLst>
              <a:ext uri="{FF2B5EF4-FFF2-40B4-BE49-F238E27FC236}">
                <a16:creationId xmlns:a16="http://schemas.microsoft.com/office/drawing/2014/main" id="{2037BCE4-9E77-48A2-8502-01D91B124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1176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25">
            <a:extLst>
              <a:ext uri="{FF2B5EF4-FFF2-40B4-BE49-F238E27FC236}">
                <a16:creationId xmlns:a16="http://schemas.microsoft.com/office/drawing/2014/main" id="{AC7B59A2-FE2B-41AB-9573-153E86003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400" b="1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400" b="1">
                <a:solidFill>
                  <a:srgbClr val="990000"/>
                </a:solidFill>
                <a:latin typeface=".VnCooper" pitchFamily="34" charset="0"/>
              </a:rPr>
              <a:t>B. Hoa’s family (B1, B2, B3, B4)</a:t>
            </a:r>
            <a:endParaRPr lang="en-US" altLang="en-US" sz="2400" b="1" i="1">
              <a:solidFill>
                <a:srgbClr val="990000"/>
              </a:solidFill>
              <a:latin typeface=".VnCoop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icture5">
            <a:extLst>
              <a:ext uri="{FF2B5EF4-FFF2-40B4-BE49-F238E27FC236}">
                <a16:creationId xmlns:a16="http://schemas.microsoft.com/office/drawing/2014/main" id="{8062C89A-403D-4805-B0D3-8C30029B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1">
            <a:extLst>
              <a:ext uri="{FF2B5EF4-FFF2-40B4-BE49-F238E27FC236}">
                <a16:creationId xmlns:a16="http://schemas.microsoft.com/office/drawing/2014/main" id="{49DC497E-1C29-4DD1-BECB-E1DE5564A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24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altLang="en-US" sz="2400" b="1" i="1" dirty="0">
              <a:solidFill>
                <a:srgbClr val="990000"/>
              </a:solidFill>
              <a:latin typeface=".VnCooper" pitchFamily="34" charset="0"/>
            </a:endParaRPr>
          </a:p>
        </p:txBody>
      </p:sp>
      <p:sp>
        <p:nvSpPr>
          <p:cNvPr id="20484" name="TextBox 5">
            <a:extLst>
              <a:ext uri="{FF2B5EF4-FFF2-40B4-BE49-F238E27FC236}">
                <a16:creationId xmlns:a16="http://schemas.microsoft.com/office/drawing/2014/main" id="{D005679C-6522-4C31-B1C2-AEDD2541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1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</a:rPr>
              <a:t>SURVEY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C8EAD5-F980-45E2-99A1-FAAB40F4B5E7}"/>
              </a:ext>
            </a:extLst>
          </p:cNvPr>
          <p:cNvGraphicFramePr>
            <a:graphicFrameLocks noGrp="1"/>
          </p:cNvGraphicFramePr>
          <p:nvPr/>
        </p:nvGraphicFramePr>
        <p:xfrm>
          <a:off x="2514600" y="1981201"/>
          <a:ext cx="7391400" cy="280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5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NAME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AGE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JOB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PLACE TO WORK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Huan’s</a:t>
                      </a:r>
                      <a:r>
                        <a:rPr lang="en-US" sz="3200" baseline="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 brother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 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22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Student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University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85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5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F36209-477E-4D67-9CE7-BD1A5B16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006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What’s your name?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4DF2A-74EC-4397-AF15-B1CCD303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How old are you?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D13BF9-5AB4-4309-A268-C7CE2BD8D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8674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What do you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E16F8-0260-4F15-886B-4ABF5C59C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3500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Where do you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1F2F73C-2D1A-4348-96E2-4DA6D3C29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  <a:noFill/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 </a:t>
            </a:r>
            <a:r>
              <a:rPr lang="en-US" altLang="en-US" b="1" i="1">
                <a:solidFill>
                  <a:srgbClr val="FF0000"/>
                </a:solidFill>
              </a:rPr>
              <a:t>B3. Match these half-sentences</a:t>
            </a:r>
          </a:p>
          <a:p>
            <a:pPr eaLnBrk="1" hangingPunct="1">
              <a:buFontTx/>
              <a:buNone/>
            </a:pPr>
            <a:endParaRPr lang="en-US" altLang="en-US" b="1" i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/>
              <a:t>  </a:t>
            </a:r>
            <a:r>
              <a:rPr lang="en-US" altLang="en-US">
                <a:solidFill>
                  <a:srgbClr val="000099"/>
                </a:solidFill>
              </a:rPr>
              <a:t>1. A farmer              a. write for a newspaper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  2. A doctor               b. works on a farm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  3. A journalist           c. teaches in a school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  4. A teacher             d. take care of sick children      </a:t>
            </a:r>
          </a:p>
        </p:txBody>
      </p:sp>
      <p:pic>
        <p:nvPicPr>
          <p:cNvPr id="21507" name="Picture 3" descr="Picture5">
            <a:extLst>
              <a:ext uri="{FF2B5EF4-FFF2-40B4-BE49-F238E27FC236}">
                <a16:creationId xmlns:a16="http://schemas.microsoft.com/office/drawing/2014/main" id="{6A4A6812-5809-45FD-BFE3-181EE056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Picture5">
            <a:extLst>
              <a:ext uri="{FF2B5EF4-FFF2-40B4-BE49-F238E27FC236}">
                <a16:creationId xmlns:a16="http://schemas.microsoft.com/office/drawing/2014/main" id="{EE56F3CE-2CE1-4B1E-8891-3DEF443C8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dongho">
            <a:extLst>
              <a:ext uri="{FF2B5EF4-FFF2-40B4-BE49-F238E27FC236}">
                <a16:creationId xmlns:a16="http://schemas.microsoft.com/office/drawing/2014/main" id="{B30DD698-0EAD-4A20-9B8F-75B5ECD56E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1176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B1EAC9C2-2102-4A36-9480-250A3CC75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8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8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28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28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altLang="en-US" sz="2800" b="1" i="1" dirty="0">
              <a:solidFill>
                <a:srgbClr val="990000"/>
              </a:solidFill>
              <a:latin typeface=".VnCooper" pitchFamily="34" charset="0"/>
            </a:endParaRPr>
          </a:p>
        </p:txBody>
      </p:sp>
      <p:sp>
        <p:nvSpPr>
          <p:cNvPr id="43015" name="Line 7">
            <a:extLst>
              <a:ext uri="{FF2B5EF4-FFF2-40B4-BE49-F238E27FC236}">
                <a16:creationId xmlns:a16="http://schemas.microsoft.com/office/drawing/2014/main" id="{EED0E4AC-1392-444A-B7E3-C7FE874D65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038600"/>
            <a:ext cx="990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>
            <a:extLst>
              <a:ext uri="{FF2B5EF4-FFF2-40B4-BE49-F238E27FC236}">
                <a16:creationId xmlns:a16="http://schemas.microsoft.com/office/drawing/2014/main" id="{CFB29172-DF16-42A1-A29A-CD5C96E54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971800"/>
            <a:ext cx="121920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>
            <a:extLst>
              <a:ext uri="{FF2B5EF4-FFF2-40B4-BE49-F238E27FC236}">
                <a16:creationId xmlns:a16="http://schemas.microsoft.com/office/drawing/2014/main" id="{D40A23B8-85AD-4461-BED2-5D393CB92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05200"/>
            <a:ext cx="1066800" cy="91440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id="{ED1AD359-B97B-4F22-A9A9-666F0C5DA4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124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5AD9F02-7255-44AC-98C8-7AA9F2A1F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   B4. Listen. Complete these form for three people on the tape</a:t>
            </a:r>
            <a:endParaRPr lang="en-US" altLang="en-US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66"/>
              </a:solidFill>
            </a:endParaRPr>
          </a:p>
        </p:txBody>
      </p:sp>
      <p:pic>
        <p:nvPicPr>
          <p:cNvPr id="22531" name="Picture 3" descr="Picture5">
            <a:extLst>
              <a:ext uri="{FF2B5EF4-FFF2-40B4-BE49-F238E27FC236}">
                <a16:creationId xmlns:a16="http://schemas.microsoft.com/office/drawing/2014/main" id="{FAA81DCE-CE01-4BAF-BFA6-E7269D1E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icture5">
            <a:extLst>
              <a:ext uri="{FF2B5EF4-FFF2-40B4-BE49-F238E27FC236}">
                <a16:creationId xmlns:a16="http://schemas.microsoft.com/office/drawing/2014/main" id="{289013C7-B9F8-41D6-AEA0-55242692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dongho">
            <a:extLst>
              <a:ext uri="{FF2B5EF4-FFF2-40B4-BE49-F238E27FC236}">
                <a16:creationId xmlns:a16="http://schemas.microsoft.com/office/drawing/2014/main" id="{04D3D92B-B486-4F42-8D9A-0B0C23D8A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1176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>
            <a:extLst>
              <a:ext uri="{FF2B5EF4-FFF2-40B4-BE49-F238E27FC236}">
                <a16:creationId xmlns:a16="http://schemas.microsoft.com/office/drawing/2014/main" id="{26ACBFC6-B9F1-4180-8811-D5232A934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0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0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0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20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20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altLang="en-US" sz="2000" b="1" i="1" dirty="0">
              <a:solidFill>
                <a:srgbClr val="990000"/>
              </a:solidFill>
              <a:latin typeface=".VnCooper" pitchFamily="34" charset="0"/>
            </a:endParaRP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E56C09C7-4211-4C65-B721-298FE55E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67000"/>
            <a:ext cx="3810000" cy="19812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8B790A3F-27D7-46DA-B42F-D0C0DD39D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1"/>
            <a:ext cx="3429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</a:rPr>
              <a:t>Name : ………………………..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</a:rPr>
              <a:t>Age : 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</a:rPr>
              <a:t>Job :  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FF0000"/>
                </a:solidFill>
              </a:rPr>
              <a:t>Place of work: ………………</a:t>
            </a: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B33384C2-0618-4F7F-8775-20B3B323F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90800"/>
            <a:ext cx="3810000" cy="1981200"/>
          </a:xfrm>
          <a:prstGeom prst="rect">
            <a:avLst/>
          </a:prstGeom>
          <a:solidFill>
            <a:srgbClr val="00FFFF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C8978C66-3E82-45B9-9E5B-E83F8AA41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43200"/>
            <a:ext cx="3429000" cy="1614488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99"/>
                </a:solidFill>
              </a:rPr>
              <a:t>Name : ………………………..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99"/>
                </a:solidFill>
              </a:rPr>
              <a:t>Age : 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99"/>
                </a:solidFill>
              </a:rPr>
              <a:t>Job :  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99"/>
                </a:solidFill>
              </a:rPr>
              <a:t>Place of work: …………………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423FA1D8-53C4-46F2-94A3-7B7F53B4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876800"/>
            <a:ext cx="3810000" cy="1981200"/>
          </a:xfrm>
          <a:prstGeom prst="rect">
            <a:avLst/>
          </a:prstGeom>
          <a:solidFill>
            <a:srgbClr val="00CC00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3E12DF8C-D9F2-4F59-BE61-5596F1132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953001"/>
            <a:ext cx="3429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3300"/>
                </a:solidFill>
              </a:rPr>
              <a:t>Name : ………………………..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3300"/>
                </a:solidFill>
              </a:rPr>
              <a:t>Age : 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3300"/>
                </a:solidFill>
              </a:rPr>
              <a:t>Job :  ……………………………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3300"/>
                </a:solidFill>
              </a:rPr>
              <a:t>Place of work: ………………</a:t>
            </a:r>
          </a:p>
        </p:txBody>
      </p:sp>
      <p:pic>
        <p:nvPicPr>
          <p:cNvPr id="13" name="Unit3_B4.mp3">
            <a:hlinkClick r:id="" action="ppaction://media"/>
            <a:extLst>
              <a:ext uri="{FF2B5EF4-FFF2-40B4-BE49-F238E27FC236}">
                <a16:creationId xmlns:a16="http://schemas.microsoft.com/office/drawing/2014/main" id="{B8CAB7B5-5B01-440C-872C-9AC3CBAD104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62C53F-225A-4671-9D00-5A7A620E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7652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18FD7-7628-4790-896F-A0E21F50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5752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9E471-9981-4544-A871-DFA95A90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38526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teacher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35F8D-D729-47AC-AF93-B5D908EE7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895726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at a high school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C099DD-9BEC-4815-8A74-78BCF7F6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590801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Susan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897CB-9932-46F4-B664-77268DDA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971801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1CC60E-8E74-4B50-B336-8243DFAF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352801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journalist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C324E3-451A-4DD2-B813-CF681255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81000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for a magazine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2472F-70BF-4843-A840-4860CC83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1012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Bill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B6997-AAFF-43D8-8336-11973E8A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91126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A60352-7726-4D1F-9C51-BB3A8C79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72126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nurse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A2EC6B-E769-41B0-86A3-DC196AF3F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29326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 Narrow" panose="020B0606020202030204" pitchFamily="34" charset="0"/>
              </a:rPr>
              <a:t>in a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28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1986" grpId="0" build="p"/>
      <p:bldP spid="41991" grpId="0" animBg="1"/>
      <p:bldP spid="41992" grpId="0"/>
      <p:bldP spid="41993" grpId="0" animBg="1"/>
      <p:bldP spid="41994" grpId="0" animBg="1"/>
      <p:bldP spid="41995" grpId="0" animBg="1"/>
      <p:bldP spid="4199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6DD864C1-E3C4-4876-86E5-729FF82E4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79" name="Picture 4" descr="glassicalemotionslustbydy0">
            <a:extLst>
              <a:ext uri="{FF2B5EF4-FFF2-40B4-BE49-F238E27FC236}">
                <a16:creationId xmlns:a16="http://schemas.microsoft.com/office/drawing/2014/main" id="{03934454-5487-4E51-BB85-98B4ADCA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8763000" cy="5257800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5" descr="Picture5">
            <a:extLst>
              <a:ext uri="{FF2B5EF4-FFF2-40B4-BE49-F238E27FC236}">
                <a16:creationId xmlns:a16="http://schemas.microsoft.com/office/drawing/2014/main" id="{7148350A-FE4F-4DEA-8FD2-79ED4710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Picture5">
            <a:extLst>
              <a:ext uri="{FF2B5EF4-FFF2-40B4-BE49-F238E27FC236}">
                <a16:creationId xmlns:a16="http://schemas.microsoft.com/office/drawing/2014/main" id="{A09E2D86-A2DA-466F-B107-2896DB1C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716D0613-2157-46CB-91E1-B64431A5D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0"/>
            <a:ext cx="762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</a:t>
            </a:r>
            <a:r>
              <a:rPr lang="en-US" altLang="en-US" sz="2800" b="1" i="1">
                <a:solidFill>
                  <a:srgbClr val="000099"/>
                </a:solidFill>
                <a:latin typeface="Baclieu" pitchFamily="2" charset="0"/>
              </a:rPr>
              <a:t>Ask and answer the questions: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Cooper" pitchFamily="34" charset="0"/>
              </a:rPr>
              <a:t>      1. What do you do ?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Cooper" pitchFamily="34" charset="0"/>
              </a:rPr>
              <a:t>      2. Where do you work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ngiang" pitchFamily="2" charset="0"/>
            </a:endParaRPr>
          </a:p>
        </p:txBody>
      </p:sp>
      <p:sp>
        <p:nvSpPr>
          <p:cNvPr id="24583" name="Rectangle 8">
            <a:extLst>
              <a:ext uri="{FF2B5EF4-FFF2-40B4-BE49-F238E27FC236}">
                <a16:creationId xmlns:a16="http://schemas.microsoft.com/office/drawing/2014/main" id="{1FE35FD7-B19C-415B-B48F-5F0E18700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24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altLang="en-US" sz="2400" b="1" i="1" dirty="0">
              <a:solidFill>
                <a:srgbClr val="990000"/>
              </a:solidFill>
              <a:latin typeface=".VnCoop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icture5">
            <a:extLst>
              <a:ext uri="{FF2B5EF4-FFF2-40B4-BE49-F238E27FC236}">
                <a16:creationId xmlns:a16="http://schemas.microsoft.com/office/drawing/2014/main" id="{21368294-F471-48E2-88B6-2E207A93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Picture5">
            <a:extLst>
              <a:ext uri="{FF2B5EF4-FFF2-40B4-BE49-F238E27FC236}">
                <a16:creationId xmlns:a16="http://schemas.microsoft.com/office/drawing/2014/main" id="{A5981891-6262-49AC-B8CA-DBFE2555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0914" flipH="1">
            <a:off x="8002588" y="4192588"/>
            <a:ext cx="267811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8">
            <a:extLst>
              <a:ext uri="{FF2B5EF4-FFF2-40B4-BE49-F238E27FC236}">
                <a16:creationId xmlns:a16="http://schemas.microsoft.com/office/drawing/2014/main" id="{05074DA6-41E5-4171-B301-88F200398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2400" b="1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2400" b="1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24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24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altLang="en-US" sz="2400" b="1" i="1" dirty="0">
              <a:solidFill>
                <a:srgbClr val="990000"/>
              </a:solidFill>
              <a:latin typeface=".VnCooper" pitchFamily="34" charset="0"/>
            </a:endParaRP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34A13B5E-8F26-4BAC-BFD0-D9FF0FD9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752601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02529-1CFC-4D10-8744-DB884828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06688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>
                <a:solidFill>
                  <a:srgbClr val="000099"/>
                </a:solidFill>
              </a:rPr>
              <a:t>Learn vocabulary by heart.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3600">
                <a:solidFill>
                  <a:srgbClr val="000099"/>
                </a:solidFill>
              </a:rPr>
              <a:t>Prepare new lesson unit 3: B5, B6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SC00243.JPG">
            <a:extLst>
              <a:ext uri="{FF2B5EF4-FFF2-40B4-BE49-F238E27FC236}">
                <a16:creationId xmlns:a16="http://schemas.microsoft.com/office/drawing/2014/main" id="{F166B3A0-DD0B-4DFD-90B2-A7728A9A3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6" y="1905001"/>
            <a:ext cx="4321175" cy="37814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306BF3F-BA9D-48B3-BBBB-A99D80779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501EE325-E68C-4666-B79E-3799CCE7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84942" y="-96863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E5D14-3582-4E5E-9641-755CBAB5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526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WARM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19C2-E7BA-44C0-8926-80BD6F6E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44801"/>
            <a:ext cx="5486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How old is Hoa?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What does she do?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Who does she live with?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Where is Hoa from?</a:t>
            </a:r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id="{D1B0F4E0-F787-409E-B181-57A7C58A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029200"/>
            <a:ext cx="6096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Lan </a:t>
            </a:r>
          </a:p>
        </p:txBody>
      </p:sp>
      <p:sp>
        <p:nvSpPr>
          <p:cNvPr id="7176" name="TextBox 9">
            <a:extLst>
              <a:ext uri="{FF2B5EF4-FFF2-40B4-BE49-F238E27FC236}">
                <a16:creationId xmlns:a16="http://schemas.microsoft.com/office/drawing/2014/main" id="{BC9EA017-635C-4B0C-B1C4-647C3E90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029200"/>
            <a:ext cx="6096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Hoa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A45CCB5-8AD5-4BA8-B259-A817E8C8B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AABB41F-CC2C-42A5-AC86-78F99E14E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 descr="IMG0125A">
            <a:extLst>
              <a:ext uri="{FF2B5EF4-FFF2-40B4-BE49-F238E27FC236}">
                <a16:creationId xmlns:a16="http://schemas.microsoft.com/office/drawing/2014/main" id="{2EE55BCD-76CA-4C6F-A306-16763CCC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>
            <a:extLst>
              <a:ext uri="{FF2B5EF4-FFF2-40B4-BE49-F238E27FC236}">
                <a16:creationId xmlns:a16="http://schemas.microsoft.com/office/drawing/2014/main" id="{54AC123E-0104-4CAF-A628-525801D81D7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-19"/>
            <a:chExt cx="5760" cy="4377"/>
          </a:xfrm>
        </p:grpSpPr>
        <p:pic>
          <p:nvPicPr>
            <p:cNvPr id="26632" name="Picture 6" descr="flower[1][1][1][1]">
              <a:extLst>
                <a:ext uri="{FF2B5EF4-FFF2-40B4-BE49-F238E27FC236}">
                  <a16:creationId xmlns:a16="http://schemas.microsoft.com/office/drawing/2014/main" id="{59257906-0CFE-4511-95F6-79201F8889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7" descr="flower[1][1][1][1]">
              <a:extLst>
                <a:ext uri="{FF2B5EF4-FFF2-40B4-BE49-F238E27FC236}">
                  <a16:creationId xmlns:a16="http://schemas.microsoft.com/office/drawing/2014/main" id="{F44E6C13-69EF-4A6E-9C51-8F2613F860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8" descr="flower[1][1][1][1]">
              <a:extLst>
                <a:ext uri="{FF2B5EF4-FFF2-40B4-BE49-F238E27FC236}">
                  <a16:creationId xmlns:a16="http://schemas.microsoft.com/office/drawing/2014/main" id="{6D168833-39C0-469C-AD3C-C19B8D4078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9" descr="flower[1][1][1][1]">
              <a:extLst>
                <a:ext uri="{FF2B5EF4-FFF2-40B4-BE49-F238E27FC236}">
                  <a16:creationId xmlns:a16="http://schemas.microsoft.com/office/drawing/2014/main" id="{67EABAA8-ABC3-4FC8-BA46-6758ADC7AF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WordArt 10">
            <a:extLst>
              <a:ext uri="{FF2B5EF4-FFF2-40B4-BE49-F238E27FC236}">
                <a16:creationId xmlns:a16="http://schemas.microsoft.com/office/drawing/2014/main" id="{BF0AC4A5-8DD9-4503-B13E-B09872E82C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0864" y="762001"/>
            <a:ext cx="6010275" cy="2994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2496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good bye- see you again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CDD72A6D-9837-4C29-912E-99EA552B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29201"/>
            <a:ext cx="861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Hoàng Văn Phong – THCS Thanh Hòa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VNI-Times" pitchFamily="2" charset="0"/>
              </a:rPr>
              <a:t>                  Buø Ñoáp – Bình Phöôùc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0BCABC-2CB7-4E38-AD83-2D6328DB6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32DA38E1-4240-4E16-841C-5A6C770D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F10FFF-07B2-435C-BD4F-9B3EE45D9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B1. Listen. Then practice with a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950A2-4518-4F10-AF0E-73D54AAE2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542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grow (v):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D73BD-33EF-40E3-87E3-C8CF8AA7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542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5D5CA-19B1-4C33-B90A-65052C98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622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raise cattle (v):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1162D-9374-4609-B0AE-83E874F9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622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gia súc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55BE-4626-4DF7-B4DB-5B75CA0E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8775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work hard (v):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B31A0-4701-41AA-B433-67E06D78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9210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chăm chỉ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0AD21-2C7B-4463-A432-31A42A55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68688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job (n):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03D68-DB53-4EF9-BAC7-869C0B7D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68688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F4761C-AC04-4ED1-B8A7-EB446784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41775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housewife (n):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CE627-1779-4BB8-A0E4-0AF92592A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41775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nội trợ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1BD5C4-404F-4F59-AF72-1C372CF7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11688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farm (n):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67873-44A9-456A-B9CE-9D8A477B4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11688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331C2F-13AA-4935-B9E3-271254FA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48263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journalist (n):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82971-08A1-46D9-9812-7A4C8DEF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308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613C28-6259-46E3-B3C4-4CFB370E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78488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newspaper (n)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CECBC-937B-442B-9187-F4F52DD9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78488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 chí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564F67-D776-4DD9-AB4B-996CC53D0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E5E57612-6F43-42E1-8C46-DC01A384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2173D-0FDB-437A-B739-3DDBF0AA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B1. Listen. Then practice with a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21FA9-1B75-4DDF-AFFD-043BC68E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542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sick (n)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37F80-23E2-49AD-BB6A-0DEF5C5B1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542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92CF1-DE64-46E2-B479-9F3560359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622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primary school (n)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82755-3C7D-4059-BC83-D36805268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622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6D7F4-CA59-47EF-B0D7-101DFCD8A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8775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take care of (v)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6AD45-D1B3-4A7C-8ADB-0D2D2FFC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921000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8328B0-0087-431E-B840-98A548710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33A7EA25-CC61-4E53-8A98-E7352068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D2118-B116-47D3-9887-800688D7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B1. Listen. Then practice with a partner.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1C3C40-9497-4BC5-94BF-51F3E86F808E}"/>
              </a:ext>
            </a:extLst>
          </p:cNvPr>
          <p:cNvGraphicFramePr>
            <a:graphicFrameLocks noGrp="1"/>
          </p:cNvGraphicFramePr>
          <p:nvPr/>
        </p:nvGraphicFramePr>
        <p:xfrm>
          <a:off x="1752601" y="2017714"/>
          <a:ext cx="8556625" cy="48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58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Job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Do</a:t>
                      </a:r>
                      <a:r>
                        <a:rPr lang="en-US" sz="3200" b="0" baseline="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 what</a:t>
                      </a:r>
                      <a:endParaRPr lang="en-US" sz="3200" b="0" dirty="0">
                        <a:solidFill>
                          <a:srgbClr val="000099"/>
                        </a:solidFill>
                        <a:latin typeface="Arial Narrow" pitchFamily="34" charset="0"/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99"/>
                          </a:solidFill>
                          <a:latin typeface="Arial Narrow" pitchFamily="34" charset="0"/>
                        </a:rPr>
                        <a:t>Where to work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99"/>
                          </a:solidFill>
                        </a:rPr>
                        <a:t>Hoa</a:t>
                      </a:r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</a:rPr>
                        <a:t>Student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</a:rPr>
                        <a:t>Learning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</a:rPr>
                        <a:t>School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5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</a:rPr>
                        <a:t>Father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</a:rPr>
                        <a:t>Mother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</a:rPr>
                        <a:t>Younger sister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99"/>
                          </a:solidFill>
                        </a:rPr>
                        <a:t>student</a:t>
                      </a: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99"/>
                        </a:solidFill>
                      </a:endParaRPr>
                    </a:p>
                  </a:txBody>
                  <a:tcPr marL="91435" marR="91435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CC2808-2473-4B7E-AE60-9AB452DD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052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farmer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B8E49-6F3D-4C80-AC44-4DFED9A5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00400"/>
            <a:ext cx="266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grows vegetables &amp; raises cattle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30DBF-47ED-4D1F-ABCF-DE51ED08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5052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on farm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60AD-B8D4-4775-B37D-E6ABDC72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953001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housewife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FDA71-2776-48EB-989E-014FCF6C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760914"/>
            <a:ext cx="312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Does housework &amp; helps on the farm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72AB9C-474E-47AB-AB84-7C97F82F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9784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E2EC9-5510-4633-9D38-F167982EE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07088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944D6-D52F-4CB7-A137-9C924EDE4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953125"/>
            <a:ext cx="312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School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E57283A-0A05-4BFC-93CE-1B3D00B29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8407B29B-0985-4414-A047-B6E94257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AAED0-9211-4DE1-8E9E-F5050FBBC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B1. Listen. Then practice with a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51B86-337D-4947-BE3B-BE5D4316D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44689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1. What’s does Hoa’s father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52E90-5947-4362-BE08-233DB952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432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2. Where does he work?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A79C7-F12C-4A97-997D-9B71A501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3. What is her mother’s job?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FE917-FD31-43E4-AD51-54749AFD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4. What does she do every 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ECC73-CFC8-43FD-BD20-11154889C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07000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5. Are they happy?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DE575-C02E-4244-97CF-187F1CC2F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198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6. How old is hoa’s sister?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B7B72-9A0C-4E24-83B8-CBBA0E4F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955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He is a farmer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2A398-BA07-4D5A-B400-33B12093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337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He works on the farm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5507D-5E88-4E56-AE1E-39D8C64C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719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She is a housewife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48B7E-0D2C-4A0B-A3AF-0A7568EDE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006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She does housework and helps on the farm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5936E-ED20-4227-9627-1B1136B35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483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Yes, they 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A7B3C2-1BC9-4FE5-A04E-2B5446A3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103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She is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0FDB0C4-95C8-4909-9D6C-DB8FEA380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8D7A5E2A-60B9-4944-A929-C07B7C680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63658-A382-4653-86D2-B5D2FFE0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B1. Listen. Then practice with a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D7187-46CC-4921-AC82-1F06E3FA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01888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600">
                <a:solidFill>
                  <a:srgbClr val="000099"/>
                </a:solidFill>
              </a:rPr>
              <a:t>Hoa’s father is a farmer, he grows vegetables and raises cattle.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417B4-C144-4396-B527-E856846E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766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600">
                <a:solidFill>
                  <a:srgbClr val="000099"/>
                </a:solidFill>
                <a:latin typeface="Arial Narrow" panose="020B0606020202030204" pitchFamily="34" charset="0"/>
              </a:rPr>
              <a:t>Hoa’s mother is a housewife, she does housework and helps on the 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FE9D6-2DFC-4729-BCEF-F5209E26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050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0000"/>
                </a:solidFill>
              </a:rPr>
              <a:t>Recalling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B0834-FC09-43E1-85A4-16BB4C01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68888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-	Hoa’s younger sister is a student, 	she is only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9B562D-5B4E-464F-B516-3F26AA84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  <a:endParaRPr lang="en-US" sz="3200" b="1" kern="0" dirty="0">
              <a:solidFill>
                <a:srgbClr val="990000"/>
              </a:solidFill>
              <a:latin typeface=".VnCooper" pitchFamily="34" charset="0"/>
              <a:ea typeface="+mj-ea"/>
              <a:cs typeface="+mj-cs"/>
            </a:endParaRP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0A3AD576-8C87-4B24-A475-35EAC278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DBDAC-F990-44CE-8530-E64E53C1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B2. Read: * T/F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14677-3241-4F37-9591-225F4C35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020888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Narrow" panose="020B0606020202030204" pitchFamily="34" charset="0"/>
              </a:rPr>
              <a:t>1. Lan’s father takes care of sick people	……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A553E-796D-4D21-B700-9D74F16F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54288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Narrow" panose="020B0606020202030204" pitchFamily="34" charset="0"/>
              </a:rPr>
              <a:t>2. He works in a school				……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4B8AD-F621-419D-B697-206183EF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63888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Narrow" panose="020B0606020202030204" pitchFamily="34" charset="0"/>
              </a:rPr>
              <a:t>3. Lan’s mother is a doctor				……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26AA7-D14F-4F49-98C6-F1E5174D673C}"/>
              </a:ext>
            </a:extLst>
          </p:cNvPr>
          <p:cNvSpPr/>
          <p:nvPr/>
        </p:nvSpPr>
        <p:spPr>
          <a:xfrm>
            <a:off x="4267200" y="1447800"/>
            <a:ext cx="3810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6CEF4-F644-4E5C-84B2-846EC86E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73488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Narrow" panose="020B0606020202030204" pitchFamily="34" charset="0"/>
              </a:rPr>
              <a:t>4. She teaches in a primary school		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30503-F9EE-459B-A6F6-137F4A9F5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59288"/>
            <a:ext cx="830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Narrow" panose="020B0606020202030204" pitchFamily="34" charset="0"/>
              </a:rPr>
              <a:t>5. Lan’s brother is a journalist			……</a:t>
            </a:r>
          </a:p>
        </p:txBody>
      </p:sp>
      <p:sp>
        <p:nvSpPr>
          <p:cNvPr id="13323" name="TextBox 12">
            <a:extLst>
              <a:ext uri="{FF2B5EF4-FFF2-40B4-BE49-F238E27FC236}">
                <a16:creationId xmlns:a16="http://schemas.microsoft.com/office/drawing/2014/main" id="{08F65DD7-7B16-45C2-9167-B96B65A4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1981201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324" name="TextBox 13">
            <a:extLst>
              <a:ext uri="{FF2B5EF4-FFF2-40B4-BE49-F238E27FC236}">
                <a16:creationId xmlns:a16="http://schemas.microsoft.com/office/drawing/2014/main" id="{7F8FB189-AC5D-4BD9-8F48-A2E475D5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24780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25" name="TextBox 14">
            <a:extLst>
              <a:ext uri="{FF2B5EF4-FFF2-40B4-BE49-F238E27FC236}">
                <a16:creationId xmlns:a16="http://schemas.microsoft.com/office/drawing/2014/main" id="{B3414C34-85DC-4408-924E-A8EB72E2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0876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26" name="TextBox 15">
            <a:extLst>
              <a:ext uri="{FF2B5EF4-FFF2-40B4-BE49-F238E27FC236}">
                <a16:creationId xmlns:a16="http://schemas.microsoft.com/office/drawing/2014/main" id="{AF915A4F-CBCF-442C-9273-ADD01373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6972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327" name="TextBox 16">
            <a:extLst>
              <a:ext uri="{FF2B5EF4-FFF2-40B4-BE49-F238E27FC236}">
                <a16:creationId xmlns:a16="http://schemas.microsoft.com/office/drawing/2014/main" id="{480B53CD-076B-4EF1-B23A-ADC4186B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3830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ADA888-2360-42A3-A473-8D6D3540C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Unit 3: AT HOME </a:t>
            </a:r>
            <a:b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</a:b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B. </a:t>
            </a:r>
            <a:r>
              <a:rPr lang="en-US" altLang="en-US" sz="3200" b="1" dirty="0" err="1">
                <a:solidFill>
                  <a:srgbClr val="990000"/>
                </a:solidFill>
                <a:latin typeface=".VnCooper" pitchFamily="34" charset="0"/>
              </a:rPr>
              <a:t>Hoa’s</a:t>
            </a:r>
            <a:r>
              <a:rPr lang="en-US" altLang="en-US" sz="3200" b="1" dirty="0">
                <a:solidFill>
                  <a:srgbClr val="990000"/>
                </a:solidFill>
                <a:latin typeface=".VnCooper" pitchFamily="34" charset="0"/>
              </a:rPr>
              <a:t> family (B1, B2, B3, B4)</a:t>
            </a:r>
          </a:p>
        </p:txBody>
      </p:sp>
      <p:pic>
        <p:nvPicPr>
          <p:cNvPr id="5" name="Picture 5" descr="Picture5">
            <a:extLst>
              <a:ext uri="{FF2B5EF4-FFF2-40B4-BE49-F238E27FC236}">
                <a16:creationId xmlns:a16="http://schemas.microsoft.com/office/drawing/2014/main" id="{300F73E2-E800-43DB-9338-92938836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1827" flipH="1">
            <a:off x="1511301" y="12701"/>
            <a:ext cx="26781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A2CF3-6589-4854-8ADF-E0B69FC2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</a:rPr>
              <a:t>B2. 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B2906-4451-49FB-8478-44278C36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44689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1. What does her father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5D3CB-17F0-49AE-A26F-FA7B45D32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432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2. What does her mother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A6580-DD44-4341-BAFE-CC2B0CA58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3. What is her mother’s job?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FE3DE-2D3C-4819-B57C-17C19A2D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4. What does she do every 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8EB68-179A-4524-94D0-969E7DAE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07000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5. Are they happy?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FE55D-695A-4FE4-A32D-BF074CCE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198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6. How old is hoa’s sister?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E1067-FE8C-4AD1-AB57-7BA7E688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955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He is a doctor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1F694-5AA8-470D-92C1-53AC73D6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337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She is a teacher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DAA4E-7F8B-48B7-9C70-FF1B6D92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719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She is a housewife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A1A00-4A62-4D15-8201-D5F5732C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006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She does housework and helps on the farm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931093-80C4-43D8-936D-0A741D341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483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Yes, they 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A71A19-4A7E-4C2B-B6CE-16F5D5CF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1032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She is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1187</Words>
  <Application>Microsoft Office PowerPoint</Application>
  <PresentationFormat>Widescreen</PresentationFormat>
  <Paragraphs>195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.VnCooper</vt:lpstr>
      <vt:lpstr>Angiang</vt:lpstr>
      <vt:lpstr>Arial</vt:lpstr>
      <vt:lpstr>Arial Black</vt:lpstr>
      <vt:lpstr>Arial Narrow</vt:lpstr>
      <vt:lpstr>Baclieu</vt:lpstr>
      <vt:lpstr>Blackoak Std</vt:lpstr>
      <vt:lpstr>Calibri</vt:lpstr>
      <vt:lpstr>Calibri Light</vt:lpstr>
      <vt:lpstr>Times New Roman</vt:lpstr>
      <vt:lpstr>VNI-Times</vt:lpstr>
      <vt:lpstr>Office Theme</vt:lpstr>
      <vt:lpstr>PowerPoint Presentation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PowerPoint Presentation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Unit 3: AT HOME  B. Hoa’s family (B1, B2, B3, B4)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2021-10-11T08:43:57Z</dcterms:created>
  <dcterms:modified xsi:type="dcterms:W3CDTF">2021-10-11T08:50:36Z</dcterms:modified>
</cp:coreProperties>
</file>